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292" r:id="rId4"/>
    <p:sldId id="293" r:id="rId5"/>
    <p:sldId id="294" r:id="rId6"/>
    <p:sldId id="295" r:id="rId7"/>
    <p:sldId id="2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05/10/2023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mp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36" y="1914651"/>
            <a:ext cx="3062189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</a:t>
            </a:r>
            <a:endParaRPr lang="en-GB" sz="32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589191" y="3742623"/>
            <a:ext cx="3933121" cy="1199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219170">
              <a:lnSpc>
                <a:spcPts val="2400"/>
              </a:lnSpc>
            </a:pP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Submitted By: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Manya Agarwal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Employee No. : 654801</a:t>
            </a:r>
          </a:p>
          <a:p>
            <a:pPr defTabSz="1219170">
              <a:lnSpc>
                <a:spcPts val="2400"/>
              </a:lnSpc>
            </a:pPr>
            <a:endParaRPr lang="en-GB" sz="1500" u="sng" dirty="0">
              <a:solidFill>
                <a:srgbClr val="DD1D21"/>
              </a:solidFill>
              <a:latin typeface="ShellMedium" panose="000006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75338" y="751007"/>
            <a:ext cx="8199120" cy="4846320"/>
            <a:chOff x="3675338" y="751007"/>
            <a:chExt cx="8199120" cy="4846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38" y="751007"/>
              <a:ext cx="8199120" cy="484632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8FE675-0B06-4E57-A1A8-B264F156C60C}"/>
                </a:ext>
              </a:extLst>
            </p:cNvPr>
            <p:cNvSpPr/>
            <p:nvPr/>
          </p:nvSpPr>
          <p:spPr>
            <a:xfrm>
              <a:off x="7244313" y="5105400"/>
              <a:ext cx="1137687" cy="109538"/>
            </a:xfrm>
            <a:prstGeom prst="rect">
              <a:avLst/>
            </a:prstGeom>
            <a:solidFill>
              <a:srgbClr val="1D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ShellMedium" panose="00000600000000000000" pitchFamily="2" charset="0"/>
              </a:endParaRPr>
            </a:p>
          </p:txBody>
        </p:sp>
        <p:sp>
          <p:nvSpPr>
            <p:cNvPr id="44" name="Graphic 42">
              <a:extLst>
                <a:ext uri="{FF2B5EF4-FFF2-40B4-BE49-F238E27FC236}">
                  <a16:creationId xmlns:a16="http://schemas.microsoft.com/office/drawing/2014/main" id="{6AA2205C-FD60-46A1-B2BA-701D72D37CD4}"/>
                </a:ext>
              </a:extLst>
            </p:cNvPr>
            <p:cNvSpPr/>
            <p:nvPr/>
          </p:nvSpPr>
          <p:spPr>
            <a:xfrm>
              <a:off x="4792911" y="1524288"/>
              <a:ext cx="216902" cy="372596"/>
            </a:xfrm>
            <a:custGeom>
              <a:avLst/>
              <a:gdLst>
                <a:gd name="connsiteX0" fmla="*/ 238601 w 3476625"/>
                <a:gd name="connsiteY0" fmla="*/ 7144 h 5972175"/>
                <a:gd name="connsiteX1" fmla="*/ 542449 w 3476625"/>
                <a:gd name="connsiteY1" fmla="*/ 321469 h 5972175"/>
                <a:gd name="connsiteX2" fmla="*/ 1150144 w 3476625"/>
                <a:gd name="connsiteY2" fmla="*/ 1040606 h 5972175"/>
                <a:gd name="connsiteX3" fmla="*/ 1801654 w 3476625"/>
                <a:gd name="connsiteY3" fmla="*/ 1815941 h 5972175"/>
                <a:gd name="connsiteX4" fmla="*/ 2307431 w 3476625"/>
                <a:gd name="connsiteY4" fmla="*/ 2415064 h 5972175"/>
                <a:gd name="connsiteX5" fmla="*/ 2848451 w 3476625"/>
                <a:gd name="connsiteY5" fmla="*/ 3059906 h 5972175"/>
                <a:gd name="connsiteX6" fmla="*/ 3401854 w 3476625"/>
                <a:gd name="connsiteY6" fmla="*/ 3719036 h 5972175"/>
                <a:gd name="connsiteX7" fmla="*/ 3473291 w 3476625"/>
                <a:gd name="connsiteY7" fmla="*/ 3854291 h 5972175"/>
                <a:gd name="connsiteX8" fmla="*/ 3271361 w 3476625"/>
                <a:gd name="connsiteY8" fmla="*/ 4056221 h 5972175"/>
                <a:gd name="connsiteX9" fmla="*/ 2877979 w 3476625"/>
                <a:gd name="connsiteY9" fmla="*/ 3984784 h 5972175"/>
                <a:gd name="connsiteX10" fmla="*/ 2004536 w 3476625"/>
                <a:gd name="connsiteY10" fmla="*/ 3816191 h 5972175"/>
                <a:gd name="connsiteX11" fmla="*/ 1955959 w 3476625"/>
                <a:gd name="connsiteY11" fmla="*/ 3809524 h 5972175"/>
                <a:gd name="connsiteX12" fmla="*/ 2029301 w 3476625"/>
                <a:gd name="connsiteY12" fmla="*/ 4026694 h 5972175"/>
                <a:gd name="connsiteX13" fmla="*/ 2434114 w 3476625"/>
                <a:gd name="connsiteY13" fmla="*/ 5184934 h 5972175"/>
                <a:gd name="connsiteX14" fmla="*/ 2522696 w 3476625"/>
                <a:gd name="connsiteY14" fmla="*/ 5445919 h 5972175"/>
                <a:gd name="connsiteX15" fmla="*/ 2224564 w 3476625"/>
                <a:gd name="connsiteY15" fmla="*/ 5957412 h 5972175"/>
                <a:gd name="connsiteX16" fmla="*/ 2198846 w 3476625"/>
                <a:gd name="connsiteY16" fmla="*/ 5968842 h 5972175"/>
                <a:gd name="connsiteX17" fmla="*/ 2075021 w 3476625"/>
                <a:gd name="connsiteY17" fmla="*/ 5968842 h 5972175"/>
                <a:gd name="connsiteX18" fmla="*/ 2049304 w 3476625"/>
                <a:gd name="connsiteY18" fmla="*/ 5958364 h 5972175"/>
                <a:gd name="connsiteX19" fmla="*/ 1743551 w 3476625"/>
                <a:gd name="connsiteY19" fmla="*/ 5673567 h 5972175"/>
                <a:gd name="connsiteX20" fmla="*/ 1503521 w 3476625"/>
                <a:gd name="connsiteY20" fmla="*/ 4982051 h 5972175"/>
                <a:gd name="connsiteX21" fmla="*/ 1219676 w 3476625"/>
                <a:gd name="connsiteY21" fmla="*/ 4174331 h 5972175"/>
                <a:gd name="connsiteX22" fmla="*/ 1176814 w 3476625"/>
                <a:gd name="connsiteY22" fmla="*/ 4047649 h 5972175"/>
                <a:gd name="connsiteX23" fmla="*/ 1140619 w 3476625"/>
                <a:gd name="connsiteY23" fmla="*/ 4088606 h 5972175"/>
                <a:gd name="connsiteX24" fmla="*/ 652939 w 3476625"/>
                <a:gd name="connsiteY24" fmla="*/ 4744879 h 5972175"/>
                <a:gd name="connsiteX25" fmla="*/ 340519 w 3476625"/>
                <a:gd name="connsiteY25" fmla="*/ 5163979 h 5972175"/>
                <a:gd name="connsiteX26" fmla="*/ 87154 w 3476625"/>
                <a:gd name="connsiteY26" fmla="*/ 5205889 h 5972175"/>
                <a:gd name="connsiteX27" fmla="*/ 7144 w 3476625"/>
                <a:gd name="connsiteY27" fmla="*/ 5012531 h 5972175"/>
                <a:gd name="connsiteX28" fmla="*/ 9049 w 3476625"/>
                <a:gd name="connsiteY28" fmla="*/ 238601 h 5972175"/>
                <a:gd name="connsiteX29" fmla="*/ 162401 w 3476625"/>
                <a:gd name="connsiteY29" fmla="*/ 7144 h 5972175"/>
                <a:gd name="connsiteX30" fmla="*/ 238601 w 3476625"/>
                <a:gd name="connsiteY30" fmla="*/ 7144 h 597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76625" h="5972175">
                  <a:moveTo>
                    <a:pt x="238601" y="7144"/>
                  </a:moveTo>
                  <a:cubicBezTo>
                    <a:pt x="374809" y="77629"/>
                    <a:pt x="447199" y="211931"/>
                    <a:pt x="542449" y="321469"/>
                  </a:cubicBezTo>
                  <a:cubicBezTo>
                    <a:pt x="748189" y="558641"/>
                    <a:pt x="948214" y="800576"/>
                    <a:pt x="1150144" y="1040606"/>
                  </a:cubicBezTo>
                  <a:cubicBezTo>
                    <a:pt x="1367314" y="1298734"/>
                    <a:pt x="1584484" y="1557814"/>
                    <a:pt x="1801654" y="1815941"/>
                  </a:cubicBezTo>
                  <a:cubicBezTo>
                    <a:pt x="1970246" y="2015966"/>
                    <a:pt x="2139791" y="2215039"/>
                    <a:pt x="2307431" y="2415064"/>
                  </a:cubicBezTo>
                  <a:cubicBezTo>
                    <a:pt x="2488406" y="2629376"/>
                    <a:pt x="2667476" y="2845594"/>
                    <a:pt x="2848451" y="3059906"/>
                  </a:cubicBezTo>
                  <a:cubicBezTo>
                    <a:pt x="3033236" y="3279934"/>
                    <a:pt x="3218974" y="3498056"/>
                    <a:pt x="3401854" y="3719036"/>
                  </a:cubicBezTo>
                  <a:cubicBezTo>
                    <a:pt x="3434239" y="3758089"/>
                    <a:pt x="3464719" y="3806666"/>
                    <a:pt x="3473291" y="3854291"/>
                  </a:cubicBezTo>
                  <a:cubicBezTo>
                    <a:pt x="3495199" y="3972401"/>
                    <a:pt x="3391376" y="4074319"/>
                    <a:pt x="3271361" y="4056221"/>
                  </a:cubicBezTo>
                  <a:cubicBezTo>
                    <a:pt x="3139916" y="4037171"/>
                    <a:pt x="3009424" y="4009549"/>
                    <a:pt x="2877979" y="3984784"/>
                  </a:cubicBezTo>
                  <a:cubicBezTo>
                    <a:pt x="2586514" y="3928586"/>
                    <a:pt x="2296001" y="3872389"/>
                    <a:pt x="2004536" y="3816191"/>
                  </a:cubicBezTo>
                  <a:cubicBezTo>
                    <a:pt x="1991201" y="3813334"/>
                    <a:pt x="1977866" y="3812381"/>
                    <a:pt x="1955959" y="3809524"/>
                  </a:cubicBezTo>
                  <a:cubicBezTo>
                    <a:pt x="1981676" y="3886676"/>
                    <a:pt x="2005489" y="3957161"/>
                    <a:pt x="2029301" y="4026694"/>
                  </a:cubicBezTo>
                  <a:cubicBezTo>
                    <a:pt x="2164556" y="4412456"/>
                    <a:pt x="2299811" y="4799172"/>
                    <a:pt x="2434114" y="5184934"/>
                  </a:cubicBezTo>
                  <a:cubicBezTo>
                    <a:pt x="2464594" y="5271612"/>
                    <a:pt x="2499836" y="5357337"/>
                    <a:pt x="2522696" y="5445919"/>
                  </a:cubicBezTo>
                  <a:cubicBezTo>
                    <a:pt x="2584609" y="5688806"/>
                    <a:pt x="2465546" y="5889784"/>
                    <a:pt x="2224564" y="5957412"/>
                  </a:cubicBezTo>
                  <a:cubicBezTo>
                    <a:pt x="2215991" y="5960269"/>
                    <a:pt x="2207419" y="5965031"/>
                    <a:pt x="2198846" y="5968842"/>
                  </a:cubicBezTo>
                  <a:cubicBezTo>
                    <a:pt x="2157889" y="5968842"/>
                    <a:pt x="2115979" y="5968842"/>
                    <a:pt x="2075021" y="5968842"/>
                  </a:cubicBezTo>
                  <a:cubicBezTo>
                    <a:pt x="2066449" y="5965031"/>
                    <a:pt x="2058829" y="5960269"/>
                    <a:pt x="2049304" y="5958364"/>
                  </a:cubicBezTo>
                  <a:cubicBezTo>
                    <a:pt x="1894046" y="5920264"/>
                    <a:pt x="1794986" y="5821204"/>
                    <a:pt x="1743551" y="5673567"/>
                  </a:cubicBezTo>
                  <a:cubicBezTo>
                    <a:pt x="1662589" y="5443062"/>
                    <a:pt x="1583531" y="5212556"/>
                    <a:pt x="1503521" y="4982051"/>
                  </a:cubicBezTo>
                  <a:cubicBezTo>
                    <a:pt x="1409224" y="4712494"/>
                    <a:pt x="1313974" y="4443889"/>
                    <a:pt x="1219676" y="4174331"/>
                  </a:cubicBezTo>
                  <a:cubicBezTo>
                    <a:pt x="1205389" y="4134326"/>
                    <a:pt x="1192054" y="4094321"/>
                    <a:pt x="1176814" y="4047649"/>
                  </a:cubicBezTo>
                  <a:cubicBezTo>
                    <a:pt x="1160621" y="4065746"/>
                    <a:pt x="1150144" y="4076224"/>
                    <a:pt x="1140619" y="4088606"/>
                  </a:cubicBezTo>
                  <a:cubicBezTo>
                    <a:pt x="977741" y="4307681"/>
                    <a:pt x="815816" y="4525804"/>
                    <a:pt x="652939" y="4744879"/>
                  </a:cubicBezTo>
                  <a:cubicBezTo>
                    <a:pt x="549116" y="4884896"/>
                    <a:pt x="446246" y="5025867"/>
                    <a:pt x="340519" y="5163979"/>
                  </a:cubicBezTo>
                  <a:cubicBezTo>
                    <a:pt x="276701" y="5247799"/>
                    <a:pt x="168116" y="5263992"/>
                    <a:pt x="87154" y="5205889"/>
                  </a:cubicBezTo>
                  <a:cubicBezTo>
                    <a:pt x="20479" y="5158264"/>
                    <a:pt x="7144" y="5089684"/>
                    <a:pt x="7144" y="5012531"/>
                  </a:cubicBezTo>
                  <a:cubicBezTo>
                    <a:pt x="9049" y="3421856"/>
                    <a:pt x="8096" y="1830229"/>
                    <a:pt x="9049" y="238601"/>
                  </a:cubicBezTo>
                  <a:cubicBezTo>
                    <a:pt x="9049" y="102394"/>
                    <a:pt x="38576" y="57626"/>
                    <a:pt x="162401" y="7144"/>
                  </a:cubicBezTo>
                  <a:cubicBezTo>
                    <a:pt x="188119" y="7144"/>
                    <a:pt x="212884" y="7144"/>
                    <a:pt x="238601" y="7144"/>
                  </a:cubicBezTo>
                  <a:close/>
                </a:path>
              </a:pathLst>
            </a:custGeom>
            <a:solidFill>
              <a:srgbClr val="FBCE07"/>
            </a:solidFill>
            <a:ln w="25400" cap="flat">
              <a:solidFill>
                <a:srgbClr val="40404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nl-NL" dirty="0">
                <a:latin typeface="ShellMedium" panose="00000600000000000000" pitchFamily="2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163C06-2F18-2456-0EA6-64E62AD84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"/>
          <a:stretch/>
        </p:blipFill>
        <p:spPr>
          <a:xfrm>
            <a:off x="4630723" y="1031163"/>
            <a:ext cx="6274212" cy="40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Week-4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6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12-Sep-23 (Tuesday) – Azure Synapse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B5B9A-69EF-A428-7B44-D78FFBAA9794}"/>
              </a:ext>
            </a:extLst>
          </p:cNvPr>
          <p:cNvSpPr txBox="1"/>
          <p:nvPr/>
        </p:nvSpPr>
        <p:spPr>
          <a:xfrm>
            <a:off x="459708" y="1272506"/>
            <a:ext cx="10208292" cy="71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Synapse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lake storage +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warehouse + azure analytics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Synapse runtime is very fast.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E582-3C18-A7AA-7C17-75DE392D1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5" b="5983"/>
          <a:stretch/>
        </p:blipFill>
        <p:spPr>
          <a:xfrm>
            <a:off x="1003883" y="2053206"/>
            <a:ext cx="4825718" cy="217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568B8-FD4B-5C35-305E-9C7E0FD1B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9" b="7079"/>
          <a:stretch/>
        </p:blipFill>
        <p:spPr>
          <a:xfrm>
            <a:off x="6174486" y="2053205"/>
            <a:ext cx="4825719" cy="2178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FB67F-1BB2-6066-2AA4-6B3A12D17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94" b="3877"/>
          <a:stretch/>
        </p:blipFill>
        <p:spPr>
          <a:xfrm>
            <a:off x="6177585" y="4337371"/>
            <a:ext cx="4822620" cy="2288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DF9CA-5377-381F-7FBE-680A204F8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743" b="6585"/>
          <a:stretch/>
        </p:blipFill>
        <p:spPr>
          <a:xfrm>
            <a:off x="996358" y="4404239"/>
            <a:ext cx="4878632" cy="21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13-Sep-23 (Wednesday) – Power 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B5B9A-69EF-A428-7B44-D78FFBAA9794}"/>
              </a:ext>
            </a:extLst>
          </p:cNvPr>
          <p:cNvSpPr txBox="1"/>
          <p:nvPr/>
        </p:nvSpPr>
        <p:spPr>
          <a:xfrm>
            <a:off x="459708" y="1215894"/>
            <a:ext cx="10208292" cy="4426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RAW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DW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 – multiple sourced interactive report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Scorecards – Align strategy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Ad-hoc reports – the instant reports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– financial report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ingestion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Data preparation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Data Modeling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designing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Power query editor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cleansing, missing, add new column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Visuals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report and dashboard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1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13-Sep-23 (Wednesday) – 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85B92-F6B6-31DA-944E-3F9EF8B3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34" y="1160891"/>
            <a:ext cx="4287124" cy="2679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1ED42-3886-B988-27C9-4D2D9AC8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4" y="1160891"/>
            <a:ext cx="4453392" cy="2783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79CBE-A87C-5D2C-4916-3395F4BA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4" y="3954200"/>
            <a:ext cx="4287123" cy="267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27190-FF16-4238-22AD-D1EBDBA4E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44" y="4046745"/>
            <a:ext cx="4453392" cy="26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14-Sep-23 (Thursday) – Power BI </a:t>
            </a:r>
            <a:r>
              <a:rPr lang="en-US" sz="2800" dirty="0" err="1"/>
              <a:t>Cont</a:t>
            </a:r>
            <a:r>
              <a:rPr lang="en-US" sz="28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621A8-7E94-DDEA-0891-3E44E272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34" y="1104679"/>
            <a:ext cx="4287123" cy="2679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5314E-515E-1196-386F-4276DAAA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4" y="1104679"/>
            <a:ext cx="4370256" cy="2731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DB9E-4157-091A-C5C4-F11A9FD95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3" y="3981090"/>
            <a:ext cx="4287123" cy="2679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C4244-5953-B27F-2E92-F23728224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45" y="3981091"/>
            <a:ext cx="4370256" cy="27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15-Sep-23 (Friday) –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26752-6E82-B506-6380-69131EFB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33" y="1156637"/>
            <a:ext cx="4287123" cy="2679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324C34-A2DA-AABE-541D-C04B4B02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5" y="1156637"/>
            <a:ext cx="4287123" cy="2679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3D257-FD1E-B45C-FA75-B749E0BE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3" y="3981091"/>
            <a:ext cx="4287123" cy="267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3C883-E570-26FE-8293-E989DC62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45" y="3981091"/>
            <a:ext cx="4287122" cy="26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2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1373</TotalTime>
  <Words>139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 12-Sep-23 (Tuesday) – Azure Synapse Analytics</vt:lpstr>
      <vt:lpstr> 13-Sep-23 (Wednesday) – Power BI</vt:lpstr>
      <vt:lpstr> 13-Sep-23 (Wednesday) – Power BI</vt:lpstr>
      <vt:lpstr> 14-Sep-23 (Thursday) – Power BI Cont…</vt:lpstr>
      <vt:lpstr> 15-Sep-23 (Friday) –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Agarwal, Manya SBOBNG-PTIY/FHB</cp:lastModifiedBy>
  <cp:revision>53</cp:revision>
  <dcterms:created xsi:type="dcterms:W3CDTF">2023-08-25T14:35:56Z</dcterms:created>
  <dcterms:modified xsi:type="dcterms:W3CDTF">2023-10-05T14:04:28Z</dcterms:modified>
</cp:coreProperties>
</file>